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12192000"/>
  <p:embeddedFontLst>
    <p:embeddedFont>
      <p:font typeface="MiSans" pitchFamily="2" charset="-122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27" d="100"/>
          <a:sy n="127" d="100"/>
        </p:scale>
        <p:origin x="53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2177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&amp; Vision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36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61257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Live Walkthrough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108219" cy="31547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b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-243933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71011" y="1324729"/>
            <a:ext cx="6629563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Registration to First Login Flow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304229" y="2494834"/>
            <a:ext cx="7163127" cy="58477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 Onboarding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304229" y="3185067"/>
            <a:ext cx="7163127" cy="170937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New users can easily register, receive an activation link, and complete a setup wizard to configure their ESG tracking based on industry standards, ensuring a smooth onboarding experience.</a:t>
            </a:r>
            <a:endParaRPr lang="en-US" sz="1600" dirty="0"/>
          </a:p>
        </p:txBody>
      </p:sp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j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26352" y="592739"/>
            <a:ext cx="6308237" cy="1149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Interactive Dashboard Experience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794673" y="5419031"/>
            <a:ext cx="271465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Instant Scoring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2001838"/>
            <a:ext cx="3476654" cy="21943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Upon data submission, the dashboard instantly calculates ESG scores and presents them as percentage gauges with traffic-light indicators for easy interpretation.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738673" y="5419031"/>
            <a:ext cx="2714653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Benchmarking and Visualization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57672" y="2001838"/>
            <a:ext cx="3476654" cy="116172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Users can compare the ideal industry standards to their current standards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682674" y="5410220"/>
            <a:ext cx="271465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Report Generation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060306" y="2001838"/>
            <a:ext cx="3476654" cy="219432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dashboard generates downloadable PDF reports containing charts, raw numbers, and improvement recommendations, ready for sharing with stakeholders.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Metrics &amp; Benchmarks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43124" cy="3036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1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67401" y="1293553"/>
            <a:ext cx="5657193" cy="1028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KPIs Tracked and Scoring Logic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39046" y="2500732"/>
            <a:ext cx="4913905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Metrics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639047" y="2943294"/>
            <a:ext cx="4913904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dashboard tracks key ESG metrics such as energy intensity, employee diversity, and board independence, applying sector-specific weights to calculate scores accurately.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f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252091"/>
            <a:ext cx="12192000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7995" y="385445"/>
            <a:ext cx="630745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Benchmarking Against Best Practice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80780" y="1497304"/>
            <a:ext cx="4317123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Benchmarking Mechanism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30587" y="1992104"/>
            <a:ext cx="3417508" cy="70493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Benchmark thresholds are derived from ideal industry standards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874877" y="3688711"/>
            <a:ext cx="4317123" cy="36933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Improvement Recommendations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324684" y="4183511"/>
            <a:ext cx="3417508" cy="19963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Contextual tips recommend specific actions to close gaps, such as installing energy-efficient lighting or improving board diversity, ensuring continuous improvement.</a:t>
            </a:r>
            <a:endParaRPr lang="en-US" sz="1600" dirty="0"/>
          </a:p>
        </p:txBody>
      </p:sp>
    </p:spTree>
  </p:cSld>
  <p:clrMapOvr>
    <a:masterClrMapping/>
  </p:clrMapOvr>
  <p:transition spd="slow">
    <p:wheel spokes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Code &amp; Challenges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1835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i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288665" y="340995"/>
            <a:ext cx="5225415" cy="5835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PHP Routines Powering Features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573955" y="1119883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calculateESGScore()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1515571"/>
            <a:ext cx="2714653" cy="2642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function processes submitted KPIs, applies sector weights, and returns JSON with pillar and overall ESG scores, enabling real-time dashboard updates.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83652" y="2441206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getDashboardData()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83652" y="2836894"/>
            <a:ext cx="2714653" cy="2642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 queries cached scores and benchmark data for quick visualization, ensuring the dashboard loads efficiently and provides up-to-date information.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593349" y="1181791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generateReport()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593349" y="1577479"/>
            <a:ext cx="2714653" cy="264264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function compiles HTML templates into downloadable PDF reports using TCPDF, providing a professional output for sharing with stakeholders.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a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0338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95699" y="1839109"/>
            <a:ext cx="3648090" cy="95410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Hurdles We Solved Along the Way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359818" y="3029494"/>
            <a:ext cx="4913905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Challenges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59819" y="3565765"/>
            <a:ext cx="4913904" cy="10281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addressed challenges such as normalizing diverse units, handling fiscal year mismatches, and securing file uploads, ensuring a robust and user-friendly platform.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Next Steps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1547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h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65182" y="1122363"/>
            <a:ext cx="3381314" cy="1295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ESG Tracking Gap for Ghanaian SMEs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17392" y="1322491"/>
            <a:ext cx="1673201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Current Tools Limitations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050609" y="2271435"/>
            <a:ext cx="2036016" cy="384095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Ghanaian SMEs lack standardized, affordable tools for ESG tracking, relying on inefficient spreadsheets or costly enterprise software, which hampers their ability to measure sustainability performance effectively.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307320" y="1322491"/>
            <a:ext cx="1673201" cy="5810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SMEs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95498" y="2271435"/>
            <a:ext cx="2036016" cy="352087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gap prevents SMEs from accessing green finance, managing reputational risks, and meeting buyer sustainability requirements, limiting their growth and competitiveness in regional and global markets.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007171" y="1322491"/>
            <a:ext cx="1673201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Market Need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540388" y="2271435"/>
            <a:ext cx="2036016" cy="25606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There is a critical need for a simple, accessible solution that enables SMEs to track their ESG performance without the barriers of cost and complexity.</a:t>
            </a:r>
            <a:endParaRPr lang="en-US" sz="1600" dirty="0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7-d3ce42os8jdo4os5dcc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24000" y="4995932"/>
            <a:ext cx="8835504" cy="615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Planned Enhancements Roadmap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05205" y="1802130"/>
            <a:ext cx="5242560" cy="368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Enhancements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203435" y="2222521"/>
            <a:ext cx="5044965" cy="109716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Immediate releases will add CSV bulk import for existing data migration and a responsive mobile view, enhancing accessibility and efficiency.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770370" y="1802130"/>
            <a:ext cx="4501515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 and Long-Term Upgrades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771288" y="2208718"/>
            <a:ext cx="4577254" cy="182860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Medium-term upgrades include REST API integration, SMS reminders, and language localization. Long-term plans involve machine-learning for anomaly detection and predictive analytics.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g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51833" y="938480"/>
            <a:ext cx="4424855" cy="1295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Measuring Real-World Impact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-408351" y="1142901"/>
            <a:ext cx="7150737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Success Metrics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55920" y="1819751"/>
            <a:ext cx="5171914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Success will be measured by active SME accounts, ESG score improvements, and green loans facilitated through the platform, demonstrating tangible impact.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-560751" y="4273496"/>
            <a:ext cx="7150737" cy="488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Partnerships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03520" y="4950346"/>
            <a:ext cx="5171914" cy="96023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plan to partner with financial institutions and development agencies to onboard SMEs, provide training, and verify data, ensuring widespread adoption.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309945" y="2894854"/>
            <a:ext cx="3126828" cy="10287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Long-Term Vision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634214" y="4142898"/>
            <a:ext cx="3594537" cy="160039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long-term vision includes scaling the platform across West Africa, empowering more SMEs to achieve sustainable growth through improved ESG performance.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1835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b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345986" y="5467905"/>
            <a:ext cx="8499172" cy="6159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Recap and Strategic Value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985925" y="1567376"/>
            <a:ext cx="6390289" cy="425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Empowering SMEs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286704" y="2271111"/>
            <a:ext cx="5788732" cy="146288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By converting scattered data into clear scores and actionable advice, the dashboard empowers SMEs to strengthen their ESG performance, unlocking finance and building customer trust.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1-d3ce43os8jdo4os5dcn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9" y="-79775"/>
            <a:ext cx="12333605" cy="69377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4593590"/>
            <a:ext cx="3091815" cy="120032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Davis Amponsah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Nerissa </a:t>
            </a:r>
            <a:r>
              <a:rPr lang="en-US" sz="18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Abunu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Derrick Fiagbedzi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Enyonam Attipoe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8-d3ce430s8jdo4os5dce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238834" y="-242861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33174" y="1757767"/>
            <a:ext cx="3780287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 algn="r">
              <a:lnSpc>
                <a:spcPct val="100000"/>
              </a:lnSpc>
            </a:pPr>
            <a:r>
              <a:rPr lang="en-US" sz="3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Why ESG Matters to Business Success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984013" y="1321237"/>
            <a:ext cx="431712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 Benefits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812297" y="1695646"/>
            <a:ext cx="4954848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Strong ESG performance lowers the cost of capital, unlocks preferential loans, and attracts investors, providing a significant financial advantage for SMEs in competitive markets.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64879" y="3720796"/>
            <a:ext cx="4317123" cy="641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0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Reputational and Regulatory Importance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488697" y="4362146"/>
            <a:ext cx="4954848" cy="1280319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Consumers and investors increasingly reward transparent, responsible firms. Regulatory requirements for ESG disclosures are tightening, making it essential for SMEs to measure and report sustainability.</a:t>
            </a:r>
            <a:endParaRPr lang="en-US" sz="1600" dirty="0"/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5461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Solution Blueprint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03688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50-d3ce43gs8jdo4os5dcl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437326"/>
            <a:ext cx="6308237" cy="11493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Introducing the Web ESG Dashboard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7981" y="5445517"/>
            <a:ext cx="1991323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 Overview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03683" y="2141189"/>
            <a:ext cx="2358296" cy="22405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present a lightweight, subscription-free web platform tailored for Ghanaian SMEs to monitor their Environmental, Social, and Governance performance efficiently.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41195" y="5444382"/>
            <a:ext cx="199132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Features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496897" y="2140054"/>
            <a:ext cx="2358296" cy="25606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dashboard offers automated scoring across ESG pillars, benchmarking against sector averages, and downloadable PDF reports, providing actionable insights for SMEs.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519270" y="5444382"/>
            <a:ext cx="1991323" cy="508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User-Friendly Design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374972" y="2140054"/>
            <a:ext cx="2358296" cy="224055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It features a user-friendly interface with guided data entry forms, ensuring that SMEs can easily input and track their ESG data without technical expertise.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9496388" y="5444382"/>
            <a:ext cx="1991323" cy="241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on SMEs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352090" y="2140054"/>
            <a:ext cx="2358296" cy="192047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solution empowers SMEs to improve their sustainability practices, attract green finance, and enhance their reputation in the market.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6-d3ce42gs8jdo4os5dcc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16883" y="1472968"/>
            <a:ext cx="8499172" cy="707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Features Driving Adoption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64486" y="2813705"/>
            <a:ext cx="6390289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Comprehensive Feature Set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439918" y="3429000"/>
            <a:ext cx="5788732" cy="152971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dashboard includes self-service registration, secure login, guided ESG data entry, real-time scoring, interactive charts, and role-based access control, ensuring a seamless user experience.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5-d3ce428s8jdo4os5dc9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35" y="0"/>
            <a:ext cx="12206605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0580" y="4344035"/>
            <a:ext cx="6402705" cy="64516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Foundation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39816" y="1311662"/>
            <a:ext cx="3271784" cy="315471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99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4" name="Image 0" descr="https://kimi-img.moonshot.cn/pub/slides/slides_tmpl/image/25-09-28-15:21:49-d3ce438s8jdo4os5dcg0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7324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963916" y="2999157"/>
            <a:ext cx="8996856" cy="70788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dirty="0">
                <a:solidFill>
                  <a:srgbClr val="098F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Three-Tier Architecture Overview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656693" y="469071"/>
            <a:ext cx="7150737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073451" y="1000372"/>
            <a:ext cx="7331551" cy="152971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frontend is built with HTML, CSS, and JavaScript, providing a responsive and intuitive user interface that adapts to various devices and screen sizes.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56693" y="4252014"/>
            <a:ext cx="7150737" cy="52322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and Database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073451" y="4783315"/>
            <a:ext cx="7331551" cy="152971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backend uses PHP to handle server-side logic, while MySQL stores user data, ESG metrics, and reports, ensuring robust data management and secure transactions.</a:t>
            </a:r>
            <a:endParaRPr lang="en-US" sz="16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28-15:21:49-d3ce438s8jdo4os5dci0.jpe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70894" y="454084"/>
            <a:ext cx="6308237" cy="6463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Relational Database Model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954956" y="1663284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Users Table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73955" y="2001838"/>
            <a:ext cx="3476654" cy="19963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Users table stores SME profiles and encrypted passwords, ensuring secure access and personalized user experiences.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738674" y="1663284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KPI_Data Table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357673" y="2001838"/>
            <a:ext cx="3476654" cy="19963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KPI_Data table records yearly ESG metric values, providing a structured dataset for analysis and reporting.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596329" y="1663284"/>
            <a:ext cx="2714653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 dirty="0">
                <a:solidFill>
                  <a:srgbClr val="00E6B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ESG_Scores and Reports Tables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8215328" y="2001838"/>
            <a:ext cx="3476654" cy="19963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ESG_Scores table caches computed scores for quick dashboard loading, while the Reports table stores metadata for generated PDFs, enabling efficient data retrieval.</a:t>
            </a:r>
            <a:endParaRPr lang="en-US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1020</Words>
  <Application>Microsoft Macintosh PowerPoint</Application>
  <PresentationFormat>Widescreen</PresentationFormat>
  <Paragraphs>161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Web-Based ESG Dashboard for SMEs</dc:title>
  <dc:subject>Web-Based ESG Dashboard for SMEs</dc:subject>
  <dc:creator>Kimi</dc:creator>
  <cp:lastModifiedBy>Derrick Elikem Fiagbedzi</cp:lastModifiedBy>
  <cp:revision>2</cp:revision>
  <dcterms:created xsi:type="dcterms:W3CDTF">2025-11-30T19:42:10Z</dcterms:created>
  <dcterms:modified xsi:type="dcterms:W3CDTF">2025-11-30T21:35:48Z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{"Label":"Web-Based ESG Dashboard for SMEs","ContentProducer":"001191110108MACG2KBH8F10000","ProduceID":"d4m5kjra9jtmp06cl01g","ReservedCode1":"","ContentPropagator":"001191110108MACG2KBH8F20000","PropagateID":"d4m5kjra9jtmp06cl01g","ReservedCode2":""}</vt:lpwstr>
  </property>
</Properties>
</file>